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EA53C49-8876-4391-B4A5-C6E75C8B33C1}" type="datetimeFigureOut">
              <a:rPr lang="ar-EG" smtClean="0"/>
              <a:t>22/05/1442</a:t>
            </a:fld>
            <a:endParaRPr lang="ar-EG"/>
          </a:p>
        </p:txBody>
      </p:sp>
      <p:sp>
        <p:nvSpPr>
          <p:cNvPr id="17" name="Footer Placeholder 16"/>
          <p:cNvSpPr>
            <a:spLocks noGrp="1"/>
          </p:cNvSpPr>
          <p:nvPr>
            <p:ph type="ftr" sz="quarter" idx="11"/>
          </p:nvPr>
        </p:nvSpPr>
        <p:spPr/>
        <p:txBody>
          <a:bodyPr/>
          <a:lstStyle/>
          <a:p>
            <a:endParaRPr lang="ar-EG"/>
          </a:p>
        </p:txBody>
      </p:sp>
      <p:sp>
        <p:nvSpPr>
          <p:cNvPr id="29" name="Slide Number Placeholder 28"/>
          <p:cNvSpPr>
            <a:spLocks noGrp="1"/>
          </p:cNvSpPr>
          <p:nvPr>
            <p:ph type="sldNum" sz="quarter" idx="12"/>
          </p:nvPr>
        </p:nvSpPr>
        <p:spPr/>
        <p:txBody>
          <a:bodyPr/>
          <a:lstStyle/>
          <a:p>
            <a:fld id="{A28201F4-58A0-4F63-9D25-401C4E027E2C}" type="slidenum">
              <a:rPr lang="ar-EG" smtClean="0"/>
              <a:t>‹#›</a:t>
            </a:fld>
            <a:endParaRPr lang="ar-EG"/>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A53C49-8876-4391-B4A5-C6E75C8B33C1}"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A53C49-8876-4391-B4A5-C6E75C8B33C1}"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A53C49-8876-4391-B4A5-C6E75C8B33C1}"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EA53C49-8876-4391-B4A5-C6E75C8B33C1}" type="datetimeFigureOut">
              <a:rPr lang="ar-EG" smtClean="0"/>
              <a:t>22/05/1442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a:xfrm>
            <a:off x="7924800" y="6416675"/>
            <a:ext cx="762000" cy="365125"/>
          </a:xfrm>
        </p:spPr>
        <p:txBody>
          <a:bodyPr/>
          <a:lstStyle/>
          <a:p>
            <a:fld id="{A28201F4-58A0-4F63-9D25-401C4E027E2C}"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A53C49-8876-4391-B4A5-C6E75C8B33C1}" type="datetimeFigureOut">
              <a:rPr lang="ar-EG" smtClean="0"/>
              <a:t>22/05/1442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EA53C49-8876-4391-B4A5-C6E75C8B33C1}" type="datetimeFigureOut">
              <a:rPr lang="ar-EG" smtClean="0"/>
              <a:t>22/05/1442</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EA53C49-8876-4391-B4A5-C6E75C8B33C1}" type="datetimeFigureOut">
              <a:rPr lang="ar-EG" smtClean="0"/>
              <a:t>22/05/1442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A53C49-8876-4391-B4A5-C6E75C8B33C1}" type="datetimeFigureOut">
              <a:rPr lang="ar-EG" smtClean="0"/>
              <a:t>22/05/1442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A53C49-8876-4391-B4A5-C6E75C8B33C1}" type="datetimeFigureOut">
              <a:rPr lang="ar-EG" smtClean="0"/>
              <a:t>22/05/1442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A53C49-8876-4391-B4A5-C6E75C8B33C1}" type="datetimeFigureOut">
              <a:rPr lang="ar-EG" smtClean="0"/>
              <a:t>22/05/1442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28201F4-58A0-4F63-9D25-401C4E027E2C}"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EA53C49-8876-4391-B4A5-C6E75C8B33C1}" type="datetimeFigureOut">
              <a:rPr lang="ar-EG" smtClean="0"/>
              <a:t>22/05/1442</a:t>
            </a:fld>
            <a:endParaRPr lang="ar-EG"/>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EG"/>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28201F4-58A0-4F63-9D25-401C4E027E2C}"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b="1" dirty="0"/>
              <a:t>الفصل الأول</a:t>
            </a:r>
            <a:endParaRPr lang="ar-EG" dirty="0"/>
          </a:p>
        </p:txBody>
      </p:sp>
      <p:sp>
        <p:nvSpPr>
          <p:cNvPr id="3" name="Subtitle 2"/>
          <p:cNvSpPr>
            <a:spLocks noGrp="1"/>
          </p:cNvSpPr>
          <p:nvPr>
            <p:ph type="subTitle" idx="1"/>
          </p:nvPr>
        </p:nvSpPr>
        <p:spPr/>
        <p:txBody>
          <a:bodyPr/>
          <a:lstStyle/>
          <a:p>
            <a:r>
              <a:rPr lang="ar-EG" b="1" dirty="0">
                <a:solidFill>
                  <a:schemeClr val="tx1"/>
                </a:solidFill>
              </a:rPr>
              <a:t>الببليوجرافيا </a:t>
            </a:r>
            <a:r>
              <a:rPr lang="en-US" b="1" dirty="0">
                <a:solidFill>
                  <a:schemeClr val="tx1"/>
                </a:solidFill>
              </a:rPr>
              <a:t> </a:t>
            </a:r>
            <a:r>
              <a:rPr lang="en-US" b="1" dirty="0" smtClean="0">
                <a:solidFill>
                  <a:schemeClr val="tx1"/>
                </a:solidFill>
              </a:rPr>
              <a:t>bibliography</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ثانيا :أنواع الببليوجرافيا :</a:t>
            </a:r>
            <a:endParaRPr lang="ar-EG" dirty="0"/>
          </a:p>
        </p:txBody>
      </p:sp>
      <p:sp>
        <p:nvSpPr>
          <p:cNvPr id="3" name="Content Placeholder 2"/>
          <p:cNvSpPr>
            <a:spLocks noGrp="1"/>
          </p:cNvSpPr>
          <p:nvPr>
            <p:ph idx="1"/>
          </p:nvPr>
        </p:nvSpPr>
        <p:spPr/>
        <p:txBody>
          <a:bodyPr>
            <a:normAutofit fontScale="92500" lnSpcReduction="20000"/>
          </a:bodyPr>
          <a:lstStyle/>
          <a:p>
            <a:pPr>
              <a:buNone/>
            </a:pPr>
            <a:r>
              <a:rPr lang="ar-EG" dirty="0"/>
              <a:t>أما الفرع الثاني للببليوجرافيا هي </a:t>
            </a:r>
            <a:r>
              <a:rPr lang="ar-EG" b="1" dirty="0"/>
              <a:t>الببليوجرافيا الحصرية</a:t>
            </a:r>
            <a:r>
              <a:rPr lang="ar-EG" dirty="0"/>
              <a:t> وهى الفرع التي يهتم بوصف وتسجيل الإنتاج الفكري في قوائم تحصر وتصف وتسجل هذا الإنتاج وهذا الفرع هو الأكثر انتشارا ، وهذه القوائم الببليوجرافية الحصرية إما أن تكون:</a:t>
            </a:r>
            <a:endParaRPr lang="en-US" dirty="0"/>
          </a:p>
          <a:p>
            <a:pPr lvl="0"/>
            <a:r>
              <a:rPr lang="ar-EG" dirty="0"/>
              <a:t>قوائم ببليوجرافية جغرافية :- وتنقسم إلى  محلية كحصر الإنتاج الفكري في مدينة أو محافظة أو ولاية أو تكون قومية أو إقليمية أو عالمية .</a:t>
            </a:r>
            <a:endParaRPr lang="en-US" dirty="0"/>
          </a:p>
          <a:p>
            <a:pPr lvl="0"/>
            <a:r>
              <a:rPr lang="ar-EG" dirty="0"/>
              <a:t>قوائم موضوعية : تحصر الإنتاج الفكري الذي كتب في موضوع بعينه .</a:t>
            </a:r>
            <a:endParaRPr lang="en-US" dirty="0"/>
          </a:p>
          <a:p>
            <a:pPr lvl="0"/>
            <a:r>
              <a:rPr lang="ar-EG" dirty="0"/>
              <a:t> قوائم شكلية وتقوم على حصر شكل معين من الإنتاج الفكري ( كالميكروفيلم مثلا أو الكتب مثلا أو الدوريات ) .</a:t>
            </a:r>
            <a:endParaRPr lang="en-US" dirty="0"/>
          </a:p>
          <a:p>
            <a:pPr lvl="0"/>
            <a:r>
              <a:rPr lang="en-US" dirty="0"/>
              <a:t> </a:t>
            </a:r>
            <a:r>
              <a:rPr lang="ar-EG" dirty="0"/>
              <a:t>قوائم فئوية تقوم بحصر الإنتاج الفكري لفئة معينة من المؤلفين</a:t>
            </a:r>
            <a:endParaRPr lang="en-US" dirty="0"/>
          </a:p>
          <a:p>
            <a:pPr lvl="0"/>
            <a:r>
              <a:rPr lang="ar-EG" dirty="0"/>
              <a:t>قوائم نوعية كببليوجرافيا الكتب المترجمة .</a:t>
            </a:r>
            <a:endParaRPr lang="en-US" dirty="0"/>
          </a:p>
          <a:p>
            <a:r>
              <a:rPr lang="ar-EG" dirty="0"/>
              <a:t> هناك أيضا ببليوجرافية الببليوجرافيات وهى التي تقوم بحصر الببليوجرافيات</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ثالثاً : الكتاب في عصر الطباعة </a:t>
            </a:r>
            <a:r>
              <a:rPr lang="en-US" dirty="0"/>
              <a:t/>
            </a:r>
            <a:br>
              <a:rPr lang="en-US" dirty="0"/>
            </a:br>
            <a:endParaRPr lang="ar-EG" dirty="0"/>
          </a:p>
        </p:txBody>
      </p:sp>
      <p:sp>
        <p:nvSpPr>
          <p:cNvPr id="3" name="Content Placeholder 2"/>
          <p:cNvSpPr>
            <a:spLocks noGrp="1"/>
          </p:cNvSpPr>
          <p:nvPr>
            <p:ph idx="1"/>
          </p:nvPr>
        </p:nvSpPr>
        <p:spPr>
          <a:xfrm>
            <a:off x="251520" y="980728"/>
            <a:ext cx="8640960" cy="5544616"/>
          </a:xfrm>
        </p:spPr>
        <p:txBody>
          <a:bodyPr>
            <a:normAutofit/>
          </a:bodyPr>
          <a:lstStyle/>
          <a:p>
            <a:r>
              <a:rPr lang="ar-EG" dirty="0"/>
              <a:t>عرفت الطباعة بالأحرف المتحركة في منتصف القرن الخامس عشر الميلادي باختراع يوحنا جوتنبرج الألماني الجنسية لطريقة الطباعة بالأحرف المتحركة ، مع ملاحظة أن الصينين قد استخدموا منذ منتصف القرن التاسع الميلادي نوعان من الطباعة اعتمدوا فيها على الأختام والحفر على الخشب وقد طبعوا أول كتاب وكان محاورات بوذا في عام 868م. وفى هذه الحالة وهى طباعة الكتب عن طريقة الحفر على الخشب يجعل الطباعة به مرة أخرى درب من دروب المستحيل.</a:t>
            </a:r>
            <a:endParaRPr lang="en-US" dirty="0"/>
          </a:p>
          <a:p>
            <a:pPr>
              <a:buNone/>
            </a:pPr>
            <a:r>
              <a:rPr lang="ar-EG" dirty="0" smtClean="0"/>
              <a:t>      بعد </a:t>
            </a:r>
            <a:r>
              <a:rPr lang="ar-EG" dirty="0"/>
              <a:t>عشرون عاما من اختراع الطباعة بالأحرف المتحركة تعرضت مدينة ماينز في ألمانيا - وهى المدينة التي كانت بها مطبعة يوحنا جوتنبرج- إلى السلب والنهب وكان نتيجة ذلك تفرق أعمال الطلبة الذين عملوا بمطبعة يوحنا مما أدى إلى انتشار الطباعة في أوربا ومنها إلى أمريكا .</a:t>
            </a:r>
            <a:endParaRPr lang="en-US" dirty="0"/>
          </a:p>
          <a:p>
            <a:pPr>
              <a:buNone/>
            </a:pPr>
            <a:endParaRPr lang="ar-EG"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ثالثاً : الكتاب في عصر الطباعة</a:t>
            </a:r>
            <a:endParaRPr lang="ar-EG" dirty="0"/>
          </a:p>
        </p:txBody>
      </p:sp>
      <p:sp>
        <p:nvSpPr>
          <p:cNvPr id="3" name="Content Placeholder 2"/>
          <p:cNvSpPr>
            <a:spLocks noGrp="1"/>
          </p:cNvSpPr>
          <p:nvPr>
            <p:ph idx="1"/>
          </p:nvPr>
        </p:nvSpPr>
        <p:spPr>
          <a:xfrm>
            <a:off x="457200" y="1268760"/>
            <a:ext cx="8363272" cy="5184576"/>
          </a:xfrm>
        </p:spPr>
        <p:txBody>
          <a:bodyPr>
            <a:normAutofit lnSpcReduction="10000"/>
          </a:bodyPr>
          <a:lstStyle/>
          <a:p>
            <a:pPr>
              <a:buNone/>
            </a:pPr>
            <a:r>
              <a:rPr lang="ar-EG" dirty="0"/>
              <a:t>وقد تأخر دخول الطباعة إلى العالم العربي فعرفها العرب بعد ثلاثة قرون من اختراعها ويجب التنويه إلى أن كل مطبعة كانت لها حروفها الخاصة بها حيث يقوم خطاط برسم الحرف على الورق ثم يعمل لهذا الحرف قالب مجوف من مادة النحاس وعندما يصبح القالب على شكل الحرف ويصب معدن مصهورا في القالب حتى يأخذ شكل الحرف ويتم إخراج قبل أن يبرد فكانت لكل مطبعة </a:t>
            </a:r>
            <a:r>
              <a:rPr lang="ar-EG" dirty="0" smtClean="0"/>
              <a:t>حروفها. ولكتابة </a:t>
            </a:r>
            <a:r>
              <a:rPr lang="ar-EG" dirty="0"/>
              <a:t>النص كانت الحروف ترص في صينية معينة ويتم تحديدها مع وجود مكبس لكبس الورق حتى تتم الطباعة . وظلت لكل مطبعة حروفها لمدة قرنين أو ثلاثة قرون ، حتى ظهر المسبك وكان يقوم عمل المسبك على عمل الحروف وبيعها للمطابع فمجموع أشكال الحروف 105 منهم 28 و24 للاتينية هذا بخلاف أن هناك فى اللاتينية حروف كبيرة </a:t>
            </a:r>
            <a:r>
              <a:rPr lang="en-US" dirty="0"/>
              <a:t>Capital </a:t>
            </a:r>
            <a:r>
              <a:rPr lang="ar-EG" dirty="0"/>
              <a:t>وحروف صغيرة  وبخلاف علامات الترقيم لتصبح كلها 105 حرف.</a:t>
            </a:r>
            <a:endParaRPr lang="en-US" dirty="0"/>
          </a:p>
          <a:p>
            <a:endParaRPr lang="ar-E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ثالثاً : الكتاب في عصر الطباعة</a:t>
            </a:r>
            <a:endParaRPr lang="ar-EG" dirty="0"/>
          </a:p>
        </p:txBody>
      </p:sp>
      <p:sp>
        <p:nvSpPr>
          <p:cNvPr id="3" name="Content Placeholder 2"/>
          <p:cNvSpPr>
            <a:spLocks noGrp="1"/>
          </p:cNvSpPr>
          <p:nvPr>
            <p:ph idx="1"/>
          </p:nvPr>
        </p:nvSpPr>
        <p:spPr>
          <a:xfrm>
            <a:off x="251520" y="1600200"/>
            <a:ext cx="8712968" cy="4925144"/>
          </a:xfrm>
        </p:spPr>
        <p:txBody>
          <a:bodyPr>
            <a:normAutofit/>
          </a:bodyPr>
          <a:lstStyle/>
          <a:p>
            <a:pPr>
              <a:buNone/>
            </a:pPr>
            <a:r>
              <a:rPr lang="ar-EG" dirty="0"/>
              <a:t>وبعد قرون من الطباعة بدأ الجمع اليدوي أو بمعنى آخر يتم </a:t>
            </a:r>
            <a:r>
              <a:rPr lang="ar-EG" dirty="0" smtClean="0"/>
              <a:t>جمع الحروف </a:t>
            </a:r>
            <a:r>
              <a:rPr lang="ar-EG" dirty="0"/>
              <a:t>وتشكيلها وكانت لهذه الطريقة مميزاتها وعيوبها ومن مميزاتها أن تكلفتها زهيدة إضافة إلى أن الخطأ في الحرف فالتصحيح ينصب على هذا الحرف فلا تتأثر بقية الكلمة </a:t>
            </a:r>
            <a:r>
              <a:rPr lang="ar-EG" dirty="0" smtClean="0"/>
              <a:t>.أما </a:t>
            </a:r>
            <a:r>
              <a:rPr lang="ar-EG" dirty="0"/>
              <a:t>أكثر العيوب البارزة لهذه الطريقة فهي أنها تستخدم الحرف الواحد أكثر من مرة ومع كثرة استخدام الحرف يتآكل </a:t>
            </a:r>
            <a:r>
              <a:rPr lang="ar-EG" dirty="0" smtClean="0"/>
              <a:t>.</a:t>
            </a:r>
            <a:r>
              <a:rPr lang="en-US" dirty="0"/>
              <a:t> </a:t>
            </a:r>
            <a:r>
              <a:rPr lang="ar-EG" dirty="0"/>
              <a:t>وظل الوضع كذلك حتى ظهرت ماكينة آلية خاصة تقوم بعملية الجمع وتتكون من لوحة مفاتيح عليها الحروف مع وجود مخزن للرصاص فيصب الحرف وتخرج كلمة كلمة بمفردها أو سطر سطر ، وهذه الطريقة قضت على العيب الموجود في الطريقة القديمة فالحرف في كل مرة يكون جديد وأن كان هناك عيب في هذه الماكينة وهى أن الخطأ في الحرف ينتج عنه إعادة الكلمة كلها وبالتالي إعادة السطر بالكامل .</a:t>
            </a:r>
            <a:endParaRPr lang="en-US" dirty="0"/>
          </a:p>
          <a:p>
            <a:pPr>
              <a:buNone/>
            </a:pPr>
            <a:endParaRPr lang="en-US" dirty="0"/>
          </a:p>
          <a:p>
            <a:endParaRPr lang="ar-E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ثالثاً : الكتاب في عصر الطباعة</a:t>
            </a:r>
            <a:endParaRPr lang="ar-EG" dirty="0"/>
          </a:p>
        </p:txBody>
      </p:sp>
      <p:sp>
        <p:nvSpPr>
          <p:cNvPr id="3" name="Content Placeholder 2"/>
          <p:cNvSpPr>
            <a:spLocks noGrp="1"/>
          </p:cNvSpPr>
          <p:nvPr>
            <p:ph idx="1"/>
          </p:nvPr>
        </p:nvSpPr>
        <p:spPr>
          <a:xfrm>
            <a:off x="179512" y="1268760"/>
            <a:ext cx="8784976" cy="5184576"/>
          </a:xfrm>
        </p:spPr>
        <p:txBody>
          <a:bodyPr>
            <a:normAutofit fontScale="92500" lnSpcReduction="10000"/>
          </a:bodyPr>
          <a:lstStyle/>
          <a:p>
            <a:pPr>
              <a:buNone/>
            </a:pPr>
            <a:r>
              <a:rPr lang="ar-EG" dirty="0"/>
              <a:t>وبنهاية القرن التاسع عشر الميلادي ظهر الجمع التصوري وهى عبارة عن ماكينة بها كاميرات وليس مجرد حروف وتفتح هذه الماكينة ليظهر النص على صفحة الفيلم وتحتاج هذا النوع من الطباعة إلى مهارة خاصة  وأن الخطأ ينتج عن قطع جزء من الفيلم وإذا تم عمل أكثر من خطأ واحد تلغى الصفحة ويتم إعادتها مرة أخرى . وبظهور الحاسب الآلي واستخدامه في عملية الطبع أصبحت الطباعة أيسر حيث تتم عن طريق الديسك الممغنط </a:t>
            </a:r>
            <a:r>
              <a:rPr lang="ar-EG" dirty="0" smtClean="0"/>
              <a:t>بدلا </a:t>
            </a:r>
            <a:r>
              <a:rPr lang="ar-EG" dirty="0"/>
              <a:t>من استخدام الرصاص . فتتم الكتابة على الحاسب ووضعه على الديسك الممغنط ويمكن من خلال ذلك عمل كل النسخ التي يتم الاحتياج إليها مباشرة . فتطورت عملية الجمع من اليدوي إلى الآلي إلى التصويري إلى المحسب ، ولهذا تطابقت كل نسخ الكتاب بعد أن كان من المستحيل أن تتطابق نسختان من الكتاب في مرحلة ما قبل الطباعة أو في عصر  الخطاطة ومن الملاحظ أن سعر الكتاب المطبوع كان أقل كثيرا من سعر الكتاب المخطوط وذلك لندرة الكتاب المخطوط على عكس الكتاب المطبوع والذي يمكن أن تطبع منه أكثر من  نسخة بمنتهى السهولة .</a:t>
            </a:r>
            <a:endParaRPr lang="en-US" dirty="0"/>
          </a:p>
          <a:p>
            <a:endParaRPr lang="en-US" dirty="0"/>
          </a:p>
          <a:p>
            <a:endParaRPr lang="ar-E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smtClean="0"/>
              <a:t/>
            </a:r>
            <a:br>
              <a:rPr lang="ar-EG" b="1" u="sng" dirty="0" smtClean="0"/>
            </a:br>
            <a:r>
              <a:rPr lang="ar-EG" b="1" dirty="0" smtClean="0"/>
              <a:t>أولا : التعريف </a:t>
            </a:r>
            <a:r>
              <a:rPr lang="en-US" dirty="0" smtClean="0"/>
              <a:t/>
            </a:r>
            <a:br>
              <a:rPr lang="en-US" dirty="0" smtClean="0"/>
            </a:br>
            <a:r>
              <a:rPr lang="ar-EG" b="1" dirty="0" smtClean="0"/>
              <a:t> </a:t>
            </a:r>
            <a:r>
              <a:rPr lang="en-US" b="1" dirty="0" smtClean="0"/>
              <a:t> </a:t>
            </a:r>
            <a:r>
              <a:rPr lang="en-US" dirty="0"/>
              <a:t/>
            </a:r>
            <a:br>
              <a:rPr lang="en-US" dirty="0"/>
            </a:br>
            <a:endParaRPr lang="ar-EG" dirty="0"/>
          </a:p>
        </p:txBody>
      </p:sp>
      <p:sp>
        <p:nvSpPr>
          <p:cNvPr id="3" name="Content Placeholder 2"/>
          <p:cNvSpPr>
            <a:spLocks noGrp="1"/>
          </p:cNvSpPr>
          <p:nvPr>
            <p:ph idx="1"/>
          </p:nvPr>
        </p:nvSpPr>
        <p:spPr>
          <a:xfrm>
            <a:off x="457200" y="980728"/>
            <a:ext cx="8229600" cy="5616624"/>
          </a:xfrm>
        </p:spPr>
        <p:txBody>
          <a:bodyPr>
            <a:normAutofit/>
          </a:bodyPr>
          <a:lstStyle/>
          <a:p>
            <a:r>
              <a:rPr lang="ar-EG" dirty="0" smtClean="0"/>
              <a:t>كلمة </a:t>
            </a:r>
            <a:r>
              <a:rPr lang="ar-EG" dirty="0"/>
              <a:t>ببليوجرافيا كلمة يونانية الأصل دخلت إلى اللغة العربية معربة للدلالة على علم مستقل من علوم المكتبات والمعلومات </a:t>
            </a:r>
            <a:r>
              <a:rPr lang="ar-EG" dirty="0" smtClean="0"/>
              <a:t>، وتتكون </a:t>
            </a:r>
            <a:r>
              <a:rPr lang="ar-EG" dirty="0"/>
              <a:t>كلمة ببليوجرافيا مقطعي </a:t>
            </a:r>
            <a:r>
              <a:rPr lang="en-US" dirty="0" err="1"/>
              <a:t>biblio</a:t>
            </a:r>
            <a:r>
              <a:rPr lang="ar-EG" dirty="0"/>
              <a:t> وتعنى باللغة اليونانية كتاب </a:t>
            </a:r>
            <a:r>
              <a:rPr lang="en-US" dirty="0" err="1"/>
              <a:t>Graphy</a:t>
            </a:r>
            <a:r>
              <a:rPr lang="en-US" dirty="0"/>
              <a:t> </a:t>
            </a:r>
            <a:r>
              <a:rPr lang="ar-EG" dirty="0"/>
              <a:t> وهى اسم فعل مأخوذ من </a:t>
            </a:r>
            <a:r>
              <a:rPr lang="en-US" dirty="0" err="1"/>
              <a:t>Graphien</a:t>
            </a:r>
            <a:r>
              <a:rPr lang="ar-EG" dirty="0"/>
              <a:t> بمعنى ينسخ لتصبح </a:t>
            </a:r>
            <a:r>
              <a:rPr lang="en-US" dirty="0" smtClean="0"/>
              <a:t>bibliography </a:t>
            </a:r>
            <a:r>
              <a:rPr lang="ar-EG" dirty="0" smtClean="0"/>
              <a:t> </a:t>
            </a:r>
            <a:r>
              <a:rPr lang="ar-EG" dirty="0"/>
              <a:t>عند تركيبها معا تعنى نسخ الكتب أو كتابة الكتب .</a:t>
            </a:r>
            <a:endParaRPr lang="en-US" dirty="0"/>
          </a:p>
          <a:p>
            <a:r>
              <a:rPr lang="ar-EG" dirty="0"/>
              <a:t>وقد انتقلت كلمة ببليوجرافيا من اللغة اليونانية إلى اللغة اللاتينية ومنها اللغة الأوربية الحديثة وذلك دون تغيير. </a:t>
            </a:r>
            <a:r>
              <a:rPr lang="ar-EG" dirty="0" smtClean="0"/>
              <a:t>وظلت </a:t>
            </a:r>
            <a:r>
              <a:rPr lang="ar-EG" dirty="0"/>
              <a:t>كلمة ببليوجرافيا تعنى نسخ الكتب أو كتابة الكتب حتى القرن الثاني عشر الميلادي لتكتسب معنى آخر وهو عملية تأليف الكتب. </a:t>
            </a:r>
            <a:endParaRPr lang="en-US" dirty="0"/>
          </a:p>
          <a:p>
            <a:pPr>
              <a:buNone/>
            </a:pPr>
            <a:r>
              <a:rPr lang="ar-EG" dirty="0"/>
              <a:t>	</a:t>
            </a:r>
            <a:endParaRPr lang="en-US" dirty="0"/>
          </a:p>
          <a:p>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أولا : التعريف </a:t>
            </a:r>
            <a:r>
              <a:rPr lang="en-US" dirty="0" smtClean="0"/>
              <a:t/>
            </a:r>
            <a:br>
              <a:rPr lang="en-US" dirty="0" smtClean="0"/>
            </a:br>
            <a:endParaRPr lang="ar-EG" dirty="0"/>
          </a:p>
        </p:txBody>
      </p:sp>
      <p:sp>
        <p:nvSpPr>
          <p:cNvPr id="3" name="Content Placeholder 2"/>
          <p:cNvSpPr>
            <a:spLocks noGrp="1"/>
          </p:cNvSpPr>
          <p:nvPr>
            <p:ph idx="1"/>
          </p:nvPr>
        </p:nvSpPr>
        <p:spPr>
          <a:xfrm>
            <a:off x="457200" y="1052736"/>
            <a:ext cx="8219256" cy="5472608"/>
          </a:xfrm>
        </p:spPr>
        <p:txBody>
          <a:bodyPr>
            <a:normAutofit lnSpcReduction="10000"/>
          </a:bodyPr>
          <a:lstStyle/>
          <a:p>
            <a:pPr>
              <a:buNone/>
            </a:pPr>
            <a:r>
              <a:rPr lang="ar-EG" dirty="0" smtClean="0"/>
              <a:t>أما </a:t>
            </a:r>
            <a:r>
              <a:rPr lang="ar-EG" dirty="0"/>
              <a:t>عند العرب فاستخدمت كلمة وراقة كمرادف لكلمة ببليوجرافيا منذ القرون الأولى للهجرة وكانت للوراقة سوق كبير ويرجع ذلك إلى اتساع الحياة العلمية وازدياد الإقبال على الكتب ورواج حركة التأليف والترجمة حتى أنه في بغداد وخلال القرن التاسع الميلادي كانت هناك سوق كبيرة للوراقين بها أكثر من مائة </a:t>
            </a:r>
            <a:r>
              <a:rPr lang="ar-SA" dirty="0"/>
              <a:t>ح</a:t>
            </a:r>
            <a:r>
              <a:rPr lang="ar-EG" dirty="0"/>
              <a:t>ا</a:t>
            </a:r>
            <a:r>
              <a:rPr lang="ar-SA" dirty="0"/>
              <a:t>ن</a:t>
            </a:r>
            <a:r>
              <a:rPr lang="ar-EG" dirty="0"/>
              <a:t>وت للوراقة تضم الكثير من المؤلفات وكتب التراث وفى  ذلك الوقت كانت الوراقة تعنى :</a:t>
            </a:r>
            <a:endParaRPr lang="en-US" dirty="0"/>
          </a:p>
          <a:p>
            <a:pPr lvl="0"/>
            <a:r>
              <a:rPr lang="ar-EG" dirty="0"/>
              <a:t>النسخ وما يتبعه من تزويق وتصوير وتذهيب </a:t>
            </a:r>
            <a:endParaRPr lang="en-US" dirty="0"/>
          </a:p>
          <a:p>
            <a:pPr lvl="0"/>
            <a:r>
              <a:rPr lang="ar-EG" dirty="0"/>
              <a:t> بيع الورق وسائر أدوات الكتابة </a:t>
            </a:r>
            <a:endParaRPr lang="en-US" dirty="0"/>
          </a:p>
          <a:p>
            <a:pPr lvl="0"/>
            <a:r>
              <a:rPr lang="ar-EG" dirty="0"/>
              <a:t> تجليد الكتب </a:t>
            </a:r>
            <a:endParaRPr lang="en-US" dirty="0"/>
          </a:p>
          <a:p>
            <a:pPr lvl="0"/>
            <a:r>
              <a:rPr lang="ar-EG" dirty="0"/>
              <a:t> بيع الكتب </a:t>
            </a:r>
            <a:endParaRPr lang="en-US" dirty="0"/>
          </a:p>
          <a:p>
            <a:r>
              <a:rPr lang="ar-EG" dirty="0"/>
              <a:t> تصنيف المؤلفات وتبوبيها ووصفها وإعداد القوائم </a:t>
            </a:r>
            <a:r>
              <a:rPr lang="ar-EG" dirty="0" smtClean="0"/>
              <a:t>لها</a:t>
            </a:r>
            <a:endParaRPr lang="en-US" dirty="0"/>
          </a:p>
          <a:p>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أولا : التعريف</a:t>
            </a:r>
            <a:endParaRPr lang="ar-EG" dirty="0"/>
          </a:p>
        </p:txBody>
      </p:sp>
      <p:sp>
        <p:nvSpPr>
          <p:cNvPr id="3" name="Content Placeholder 2"/>
          <p:cNvSpPr>
            <a:spLocks noGrp="1"/>
          </p:cNvSpPr>
          <p:nvPr>
            <p:ph idx="1"/>
          </p:nvPr>
        </p:nvSpPr>
        <p:spPr>
          <a:xfrm>
            <a:off x="457200" y="1052736"/>
            <a:ext cx="8229600" cy="5400600"/>
          </a:xfrm>
        </p:spPr>
        <p:txBody>
          <a:bodyPr>
            <a:normAutofit fontScale="85000" lnSpcReduction="20000"/>
          </a:bodyPr>
          <a:lstStyle/>
          <a:p>
            <a:pPr>
              <a:buNone/>
            </a:pPr>
            <a:r>
              <a:rPr lang="ar-EG" dirty="0"/>
              <a:t>وبالرجوع </a:t>
            </a:r>
            <a:r>
              <a:rPr lang="ar-SA" dirty="0"/>
              <a:t>إلى</a:t>
            </a:r>
            <a:r>
              <a:rPr lang="ar-EG" dirty="0"/>
              <a:t> قاموس أكسفورد يمكن التعرف على مضى كلمة ببليوجرافيا تبعا لترتيب ظهورها التاريخي </a:t>
            </a:r>
            <a:r>
              <a:rPr lang="ar-SA" dirty="0"/>
              <a:t>:</a:t>
            </a:r>
            <a:r>
              <a:rPr lang="ar-EG" dirty="0"/>
              <a:t> </a:t>
            </a:r>
            <a:endParaRPr lang="en-US" dirty="0"/>
          </a:p>
          <a:p>
            <a:pPr lvl="0"/>
            <a:r>
              <a:rPr lang="ar-EG" dirty="0"/>
              <a:t> كتابة الكتب أو نسخها : استخدام سنة 1678م وهو معنى مهجور .</a:t>
            </a:r>
            <a:endParaRPr lang="en-US" dirty="0"/>
          </a:p>
          <a:p>
            <a:pPr lvl="0"/>
            <a:r>
              <a:rPr lang="ar-EG" dirty="0"/>
              <a:t> الوصف المنهجي للكتب وتاريخها وطباعتها ونشرها ، وطبعتها ... الخ وظهرت في السنوات 1814م ، 1854م ، 1870م </a:t>
            </a:r>
            <a:endParaRPr lang="en-US" dirty="0"/>
          </a:p>
          <a:p>
            <a:pPr lvl="0"/>
            <a:r>
              <a:rPr lang="ar-EG" dirty="0"/>
              <a:t> الكتاب الذي يتضمن مثل هذه التفاصيل وظهر هذا المعنى سنة 1838م</a:t>
            </a:r>
            <a:endParaRPr lang="en-US" dirty="0"/>
          </a:p>
          <a:p>
            <a:pPr lvl="0"/>
            <a:r>
              <a:rPr lang="ar-EG" dirty="0"/>
              <a:t> قائمة كتب لمؤلف معين أو طابع معين أو بلد معين أو عدة فكرة أو عن أدب موضوع معين وظهر هذا المعنى في الفترة ما بين 1869- 1879.</a:t>
            </a:r>
            <a:endParaRPr lang="en-US" dirty="0"/>
          </a:p>
          <a:p>
            <a:pPr lvl="0"/>
            <a:r>
              <a:rPr lang="en-US" dirty="0" smtClean="0"/>
              <a:t>bibliographical </a:t>
            </a:r>
            <a:r>
              <a:rPr lang="ar-EG" dirty="0" smtClean="0"/>
              <a:t>  </a:t>
            </a:r>
            <a:r>
              <a:rPr lang="ar-EG" dirty="0"/>
              <a:t>خاص بالببليوجرافيا وظهرت في عام 1802.</a:t>
            </a:r>
            <a:endParaRPr lang="en-US" dirty="0"/>
          </a:p>
          <a:p>
            <a:pPr lvl="0"/>
            <a:r>
              <a:rPr lang="en-US" dirty="0"/>
              <a:t>Bibliographically </a:t>
            </a:r>
            <a:r>
              <a:rPr lang="ar-EG" dirty="0"/>
              <a:t> وهو ما يتصل بالببليوجرافيا وظهرت عام 1824م.</a:t>
            </a:r>
            <a:endParaRPr lang="en-US" dirty="0"/>
          </a:p>
          <a:p>
            <a:pPr lvl="0"/>
            <a:r>
              <a:rPr lang="en-US" dirty="0" err="1" smtClean="0"/>
              <a:t>Bibliographize</a:t>
            </a:r>
            <a:r>
              <a:rPr lang="en-US" dirty="0" smtClean="0"/>
              <a:t> </a:t>
            </a:r>
            <a:r>
              <a:rPr lang="ar-EG" dirty="0" smtClean="0"/>
              <a:t> </a:t>
            </a:r>
            <a:r>
              <a:rPr lang="ar-EG" dirty="0"/>
              <a:t>وتعنى كتابة الببليوجرافيا وظهر هذا المعنى عام 1824 </a:t>
            </a:r>
            <a:endParaRPr lang="en-US" dirty="0"/>
          </a:p>
          <a:p>
            <a:r>
              <a:rPr lang="ar-EG" dirty="0"/>
              <a:t> الببليوجرافي </a:t>
            </a:r>
            <a:r>
              <a:rPr lang="en-US" dirty="0" smtClean="0"/>
              <a:t>bibliographer bibliography</a:t>
            </a:r>
            <a:r>
              <a:rPr lang="ar-EG" dirty="0" smtClean="0"/>
              <a:t> </a:t>
            </a:r>
            <a:r>
              <a:rPr lang="ar-EG" dirty="0"/>
              <a:t>وهى أقدم من </a:t>
            </a:r>
            <a:r>
              <a:rPr lang="ar-EG" dirty="0" smtClean="0"/>
              <a:t>مصطلح</a:t>
            </a:r>
            <a:r>
              <a:rPr lang="ar-EG" dirty="0"/>
              <a:t> الببليوجرافيا ذاته ولها معنيات أولها كانت الكتب أو الناسخ وقد استخدم هذا المصطلح عام 1656م وقد أصبح هذا المعنى مهجورا الآن</a:t>
            </a:r>
            <a:r>
              <a:rPr lang="ar-EG" dirty="0" smtClean="0"/>
              <a:t>.</a:t>
            </a:r>
            <a:r>
              <a:rPr lang="en-US" dirty="0"/>
              <a:t> </a:t>
            </a:r>
            <a:r>
              <a:rPr lang="ar-EG" dirty="0"/>
              <a:t>والمعنى الثاني وهو من يكتب عن الكتب واصفا تأليفها وطباعتها ونشرها </a:t>
            </a:r>
            <a:endParaRPr lang="en-US" dirty="0"/>
          </a:p>
          <a:p>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أولا : التعريف</a:t>
            </a:r>
            <a:endParaRPr lang="ar-EG" dirty="0"/>
          </a:p>
        </p:txBody>
      </p:sp>
      <p:sp>
        <p:nvSpPr>
          <p:cNvPr id="3" name="Content Placeholder 2"/>
          <p:cNvSpPr>
            <a:spLocks noGrp="1"/>
          </p:cNvSpPr>
          <p:nvPr>
            <p:ph idx="1"/>
          </p:nvPr>
        </p:nvSpPr>
        <p:spPr/>
        <p:txBody>
          <a:bodyPr/>
          <a:lstStyle/>
          <a:p>
            <a:r>
              <a:rPr lang="ar-EG" dirty="0"/>
              <a:t>وفى القرن السابع عشر اكتسبت كلمة الببليوجرافيا معناها الحالي وهو الوصف عندما ألف جابريل نوديه كتابا أسماه </a:t>
            </a:r>
            <a:r>
              <a:rPr lang="en-US" dirty="0" err="1" smtClean="0"/>
              <a:t>Bibliographia</a:t>
            </a:r>
            <a:r>
              <a:rPr lang="en-US" dirty="0" smtClean="0"/>
              <a:t> </a:t>
            </a:r>
            <a:r>
              <a:rPr lang="en-US" dirty="0" err="1" smtClean="0"/>
              <a:t>polotica</a:t>
            </a:r>
            <a:r>
              <a:rPr lang="en-US" dirty="0" smtClean="0"/>
              <a:t>  </a:t>
            </a:r>
            <a:r>
              <a:rPr lang="ar-EG" dirty="0" smtClean="0"/>
              <a:t> </a:t>
            </a:r>
            <a:r>
              <a:rPr lang="ar-EG" dirty="0"/>
              <a:t>الببليوجرافيا السياسية وصف فيه كتب السياسة التي وجدت حتى عصره ، فقد اتخذ نوديه عنوانا لكتابه واتخذت بعده اسما على فئة تطلق على كل الأعمال من هذا </a:t>
            </a:r>
            <a:r>
              <a:rPr lang="ar-EG" dirty="0" smtClean="0"/>
              <a:t>النوع ،</a:t>
            </a:r>
            <a:r>
              <a:rPr lang="ar-EG" dirty="0"/>
              <a:t> ويوضح معجم المصطلحات </a:t>
            </a:r>
            <a:r>
              <a:rPr lang="en-US" dirty="0" smtClean="0"/>
              <a:t>Glossary </a:t>
            </a:r>
            <a:r>
              <a:rPr lang="en-US" dirty="0"/>
              <a:t>of library terms  </a:t>
            </a:r>
            <a:r>
              <a:rPr lang="ar-EG" dirty="0"/>
              <a:t>التي أصدرته جمعية المكتبات الأمريكية </a:t>
            </a:r>
            <a:r>
              <a:rPr lang="en-US" dirty="0"/>
              <a:t>A.L. A </a:t>
            </a:r>
            <a:r>
              <a:rPr lang="en-US" dirty="0" smtClean="0"/>
              <a:t> American </a:t>
            </a:r>
            <a:r>
              <a:rPr lang="en-US" dirty="0"/>
              <a:t>libraries Association </a:t>
            </a:r>
            <a:r>
              <a:rPr lang="ar-EG" dirty="0"/>
              <a:t> أربعة معاني لمصطلح الببليوجرافيا </a:t>
            </a:r>
            <a:r>
              <a:rPr lang="ar-EG" dirty="0" smtClean="0"/>
              <a:t>وهى:</a:t>
            </a:r>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أولا : التعريف</a:t>
            </a:r>
            <a:endParaRPr lang="ar-EG" dirty="0"/>
          </a:p>
        </p:txBody>
      </p:sp>
      <p:sp>
        <p:nvSpPr>
          <p:cNvPr id="3" name="Content Placeholder 2"/>
          <p:cNvSpPr>
            <a:spLocks noGrp="1"/>
          </p:cNvSpPr>
          <p:nvPr>
            <p:ph idx="1"/>
          </p:nvPr>
        </p:nvSpPr>
        <p:spPr/>
        <p:txBody>
          <a:bodyPr/>
          <a:lstStyle/>
          <a:p>
            <a:pPr lvl="0"/>
            <a:r>
              <a:rPr lang="ar-EG" dirty="0"/>
              <a:t>دراسة الشكل المادي للكتب مع مقارنة الاختلافات في الإصدارات والنسخ كوسيلة لتحديد تاريخ النصوص ونقلها .</a:t>
            </a:r>
            <a:endParaRPr lang="en-US" dirty="0"/>
          </a:p>
          <a:p>
            <a:pPr lvl="0"/>
            <a:r>
              <a:rPr lang="ar-EG" dirty="0"/>
              <a:t>من وصف الكتب بصورة صحيحة بالنسبة لما يتعلق بالتأليف ، والطباعة ، والشكل المادي </a:t>
            </a:r>
            <a:endParaRPr lang="en-US" dirty="0"/>
          </a:p>
          <a:p>
            <a:pPr lvl="0"/>
            <a:r>
              <a:rPr lang="ar-EG" dirty="0"/>
              <a:t>إعداد قوائم الكتب ، والخرائط ... الخ </a:t>
            </a:r>
            <a:endParaRPr lang="en-US" dirty="0"/>
          </a:p>
          <a:p>
            <a:pPr lvl="0"/>
            <a:r>
              <a:rPr lang="ar-EG" dirty="0"/>
              <a:t>قائمة كتب ، خرائط تختلف عن الفهرس </a:t>
            </a:r>
            <a:r>
              <a:rPr lang="en-US" dirty="0"/>
              <a:t>catalog </a:t>
            </a:r>
            <a:r>
              <a:rPr lang="ar-EG" dirty="0"/>
              <a:t>في أنها ليست بالضرورة قائمة لمواد في مجموعة </a:t>
            </a:r>
            <a:r>
              <a:rPr lang="en-US" dirty="0"/>
              <a:t>collection</a:t>
            </a:r>
            <a:r>
              <a:rPr lang="ar-EG" dirty="0"/>
              <a:t> أو مكتبة أو مجموعة مكتبات .</a:t>
            </a:r>
            <a:endParaRPr lang="en-US" dirty="0"/>
          </a:p>
          <a:p>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ثانيا :أنواع الببليوجرافيا :</a:t>
            </a:r>
            <a:r>
              <a:rPr lang="en-US" dirty="0"/>
              <a:t/>
            </a:r>
            <a:br>
              <a:rPr lang="en-US" dirty="0"/>
            </a:br>
            <a:endParaRPr lang="ar-EG" dirty="0"/>
          </a:p>
        </p:txBody>
      </p:sp>
      <p:sp>
        <p:nvSpPr>
          <p:cNvPr id="3" name="Content Placeholder 2"/>
          <p:cNvSpPr>
            <a:spLocks noGrp="1"/>
          </p:cNvSpPr>
          <p:nvPr>
            <p:ph idx="1"/>
          </p:nvPr>
        </p:nvSpPr>
        <p:spPr>
          <a:xfrm>
            <a:off x="179512" y="1600200"/>
            <a:ext cx="8507288" cy="4525963"/>
          </a:xfrm>
        </p:spPr>
        <p:txBody>
          <a:bodyPr>
            <a:normAutofit fontScale="70000" lnSpcReduction="20000"/>
          </a:bodyPr>
          <a:lstStyle/>
          <a:p>
            <a:r>
              <a:rPr lang="ar-EG" dirty="0"/>
              <a:t>يمكن تقسيم الببليوجرافيا إلى فرعين أحد هاذين الفرعين </a:t>
            </a:r>
            <a:r>
              <a:rPr lang="ar-EG" dirty="0" smtClean="0"/>
              <a:t>الببليوجرافيا </a:t>
            </a:r>
            <a:r>
              <a:rPr lang="ar-EG" dirty="0"/>
              <a:t>التحليلية  وتضم بين طياتها ثلاثة أنواع </a:t>
            </a:r>
            <a:r>
              <a:rPr lang="ar-EG" dirty="0" smtClean="0"/>
              <a:t>هى:</a:t>
            </a:r>
          </a:p>
          <a:p>
            <a:pPr lvl="0"/>
            <a:r>
              <a:rPr lang="ar-EG" sz="3400" u="sng" dirty="0"/>
              <a:t>الببليوجرافيا التاريخية </a:t>
            </a:r>
            <a:r>
              <a:rPr lang="en-US" sz="3400" u="sng" dirty="0"/>
              <a:t>historical bibliography </a:t>
            </a:r>
            <a:endParaRPr lang="en-US" sz="3400" dirty="0"/>
          </a:p>
          <a:p>
            <a:pPr>
              <a:buNone/>
            </a:pPr>
            <a:r>
              <a:rPr lang="ar-EG" sz="3400" dirty="0"/>
              <a:t>وهذا النوع يبحث في تاريخ الكتب والأشخاص </a:t>
            </a:r>
            <a:r>
              <a:rPr lang="ar-EG" sz="3400" dirty="0" smtClean="0"/>
              <a:t>والمؤسسات والمكاتب </a:t>
            </a:r>
            <a:r>
              <a:rPr lang="ar-EG" sz="3400" dirty="0"/>
              <a:t>التي تنتج الكتب وبهذا فإنها تتراوح بين دراسة التاريخ التكنولوجي وتاريخ الفن وبعلاقتها بالكتب مع وجود تطبيقات عملية ومباشرة مثل وضع تواريخ للطبقات المختلفة وبمعنى آخر يمكن القول أن الببليوجرافيا التاريخية تقوم على دراسة ظهور العلوم المختلفة وتطورها ومن هو أول من كتب في هذا العلم وما هي المؤلفات التي كتبت في ذلك العلم . كما يتم في هذا النوع من الببليوجرافيا دراسة الرمز ، والرمز هي الشكل الذي يتخذه المؤلف ليخرج به المعلومة من ذهنه ويسجلها على وسيط ويمثل الرمز الكتابة وقد بدأت الكتابة بالرسم على جدران الكهوف كما الحال في الكتابة الهيروغليفية ولا تزال هناك بعض الكتابات عبارة عن رسوم كاللغة اليابانية</a:t>
            </a:r>
            <a:r>
              <a:rPr lang="ar-EG" sz="3400" dirty="0" smtClean="0"/>
              <a:t>.</a:t>
            </a:r>
            <a:r>
              <a:rPr lang="ar-EG" sz="3400" dirty="0"/>
              <a:t> كما استخدم الصوت رمزاً لإخراج المعلومات ويستخدم الآن الحاسب الآلي وشفرة الليزر فبتطور الزمن يتطور الرمز الذي يستخدمه الإنسان كما يتطور الوسيط. </a:t>
            </a:r>
            <a:endParaRPr lang="en-US" sz="3400" dirty="0"/>
          </a:p>
          <a:p>
            <a:pPr>
              <a:buNone/>
            </a:pPr>
            <a:endParaRPr lang="en-US" dirty="0"/>
          </a:p>
          <a:p>
            <a:pPr>
              <a:buNone/>
            </a:pPr>
            <a:endParaRPr lang="en-US" dirty="0"/>
          </a:p>
          <a:p>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ثانيا :أنواع الببليوجرافيا :</a:t>
            </a:r>
            <a:endParaRPr lang="ar-EG" dirty="0"/>
          </a:p>
        </p:txBody>
      </p:sp>
      <p:sp>
        <p:nvSpPr>
          <p:cNvPr id="3" name="Content Placeholder 2"/>
          <p:cNvSpPr>
            <a:spLocks noGrp="1"/>
          </p:cNvSpPr>
          <p:nvPr>
            <p:ph idx="1"/>
          </p:nvPr>
        </p:nvSpPr>
        <p:spPr/>
        <p:txBody>
          <a:bodyPr>
            <a:normAutofit/>
          </a:bodyPr>
          <a:lstStyle/>
          <a:p>
            <a:pPr lvl="0"/>
            <a:r>
              <a:rPr lang="ar-EG" u="sng" dirty="0"/>
              <a:t>الببليوجرافيا النصية </a:t>
            </a:r>
            <a:r>
              <a:rPr lang="en-US" u="sng" dirty="0"/>
              <a:t>Textual bibliography </a:t>
            </a:r>
            <a:endParaRPr lang="en-US" dirty="0"/>
          </a:p>
          <a:p>
            <a:pPr>
              <a:buNone/>
            </a:pPr>
            <a:r>
              <a:rPr lang="ar-EG" dirty="0"/>
              <a:t>أو الببليوجرافيا النقدية وتهتم الببليوجرافيا النصية بدراسة ومقارنة النصوص وانتقالها بين الطبعات والمطابع . والغرض الرئيسي منها هو دراسة العلاقة بين النص المطبوع والنص كما تم تصوره من قبل المؤلف . أي دراسة مدى التطابق بين النص المطبوع لكتاب ما مع نصه المخطوط </a:t>
            </a:r>
            <a:r>
              <a:rPr lang="ar-EG" dirty="0" smtClean="0"/>
              <a:t>.فالببليوجرافيا </a:t>
            </a:r>
            <a:r>
              <a:rPr lang="ar-EG" dirty="0"/>
              <a:t>النصية تظهر النص الأكثر دقة والأقرب إلى عمل المؤلف وهذا يتطلب معرفة عميقة بأعمال الكاتب والفترة التي عاش فيها وكذلك معرفة عميقة بعادات الطباعة والنشر في تلك الفترة .</a:t>
            </a:r>
            <a:endParaRPr lang="en-US" dirty="0"/>
          </a:p>
          <a:p>
            <a:pPr>
              <a:buNone/>
            </a:pPr>
            <a:endParaRPr lang="ar-E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ثانيا :أنواع الببليوجرافيا :</a:t>
            </a:r>
            <a:endParaRPr lang="ar-EG" dirty="0"/>
          </a:p>
        </p:txBody>
      </p:sp>
      <p:sp>
        <p:nvSpPr>
          <p:cNvPr id="3" name="Content Placeholder 2"/>
          <p:cNvSpPr>
            <a:spLocks noGrp="1"/>
          </p:cNvSpPr>
          <p:nvPr>
            <p:ph idx="1"/>
          </p:nvPr>
        </p:nvSpPr>
        <p:spPr>
          <a:xfrm>
            <a:off x="457200" y="1340768"/>
            <a:ext cx="8229600" cy="4785395"/>
          </a:xfrm>
        </p:spPr>
        <p:txBody>
          <a:bodyPr>
            <a:normAutofit/>
          </a:bodyPr>
          <a:lstStyle/>
          <a:p>
            <a:r>
              <a:rPr lang="ar-EG" u="sng" dirty="0"/>
              <a:t>الببليوجرافيا الوصفية </a:t>
            </a:r>
            <a:r>
              <a:rPr lang="en-US" u="sng" dirty="0"/>
              <a:t>Descriptive bibliography</a:t>
            </a:r>
            <a:r>
              <a:rPr lang="en-US" dirty="0"/>
              <a:t> </a:t>
            </a:r>
          </a:p>
          <a:p>
            <a:r>
              <a:rPr lang="ar-EG" dirty="0"/>
              <a:t>وهى التي تهتم بالوصف المادي للكتاب من معرفة طبقة دون أخرى مع تمييز العلامات الهامة للطبقة المنفردة وذلك من خلال دراسة نوعية الورق المستخدم والحروف وأبناطها وكيفية تجميع الكتاب والرسوم ووسائل الإيضاح المستخدم والتجليد وعلامة </a:t>
            </a:r>
            <a:r>
              <a:rPr lang="ar-EG" dirty="0" smtClean="0"/>
              <a:t>الطابعيين.وقد </a:t>
            </a:r>
            <a:r>
              <a:rPr lang="ar-EG" dirty="0"/>
              <a:t>تم وضع أسلوب منهجي معياري لوصف التكوين المادي للكتاب من خلال بيان مركز عن شكله وتكوينه المادي وتم تطوير  هذا الأسلوب بواسطة علماء </a:t>
            </a:r>
            <a:r>
              <a:rPr lang="ar-EG" dirty="0" smtClean="0"/>
              <a:t>مثل</a:t>
            </a:r>
            <a:r>
              <a:rPr lang="ar-EG" dirty="0"/>
              <a:t> باورز </a:t>
            </a:r>
            <a:r>
              <a:rPr lang="en-US" dirty="0" err="1"/>
              <a:t>Bours</a:t>
            </a:r>
            <a:r>
              <a:rPr lang="ar-EG" dirty="0"/>
              <a:t>   ، جريك </a:t>
            </a:r>
            <a:r>
              <a:rPr lang="en-US" dirty="0"/>
              <a:t>Gregg</a:t>
            </a:r>
            <a:r>
              <a:rPr lang="ar-EG" dirty="0"/>
              <a:t>   ، ديوف </a:t>
            </a:r>
            <a:r>
              <a:rPr lang="en-US" dirty="0"/>
              <a:t>Duff</a:t>
            </a:r>
            <a:r>
              <a:rPr lang="ar-EG" dirty="0"/>
              <a:t>    ، جوردون </a:t>
            </a:r>
            <a:r>
              <a:rPr lang="en-US" dirty="0"/>
              <a:t>Gordon </a:t>
            </a:r>
            <a:r>
              <a:rPr lang="ar-EG" dirty="0"/>
              <a:t>  ، بولاد </a:t>
            </a:r>
            <a:r>
              <a:rPr lang="en-US" dirty="0" err="1"/>
              <a:t>polard</a:t>
            </a:r>
            <a:r>
              <a:rPr lang="ar-EG" dirty="0"/>
              <a:t> ، ميكرو </a:t>
            </a:r>
            <a:r>
              <a:rPr lang="en-US" dirty="0" err="1"/>
              <a:t>Mckerrow</a:t>
            </a:r>
            <a:r>
              <a:rPr lang="en-US" dirty="0"/>
              <a:t>     </a:t>
            </a:r>
            <a:r>
              <a:rPr lang="ar-EG" dirty="0"/>
              <a:t>.</a:t>
            </a:r>
            <a:endParaRPr lang="en-US" dirty="0"/>
          </a:p>
          <a:p>
            <a:pPr>
              <a:buNone/>
            </a:pPr>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TotalTime>
  <Words>1514</Words>
  <Application>Microsoft Office PowerPoint</Application>
  <PresentationFormat>On-screen Show (4:3)</PresentationFormat>
  <Paragraphs>58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الفصل الأول</vt:lpstr>
      <vt:lpstr> أولا : التعريف     </vt:lpstr>
      <vt:lpstr>أولا : التعريف  </vt:lpstr>
      <vt:lpstr>أولا : التعريف</vt:lpstr>
      <vt:lpstr>أولا : التعريف</vt:lpstr>
      <vt:lpstr>أولا : التعريف</vt:lpstr>
      <vt:lpstr>ثانيا :أنواع الببليوجرافيا : </vt:lpstr>
      <vt:lpstr>ثانيا :أنواع الببليوجرافيا :</vt:lpstr>
      <vt:lpstr>ثانيا :أنواع الببليوجرافيا :</vt:lpstr>
      <vt:lpstr>ثانيا :أنواع الببليوجرافيا :</vt:lpstr>
      <vt:lpstr>ثالثاً : الكتاب في عصر الطباعة  </vt:lpstr>
      <vt:lpstr>ثالثاً : الكتاب في عصر الطباعة</vt:lpstr>
      <vt:lpstr>ثالثاً : الكتاب في عصر الطباعة</vt:lpstr>
      <vt:lpstr>ثالثاً : الكتاب في عصر الطباعة</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dc:title>
  <dc:creator>DELL</dc:creator>
  <cp:lastModifiedBy>DELL</cp:lastModifiedBy>
  <cp:revision>9</cp:revision>
  <dcterms:created xsi:type="dcterms:W3CDTF">2021-01-05T18:27:25Z</dcterms:created>
  <dcterms:modified xsi:type="dcterms:W3CDTF">2021-01-05T19:09:48Z</dcterms:modified>
</cp:coreProperties>
</file>